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8c941e9df3b4f2b" /><Relationship Type="http://schemas.openxmlformats.org/officeDocument/2006/relationships/extended-properties" Target="/docProps/app.xml" Id="R030d9b234b18407f" /><Relationship Type="http://schemas.openxmlformats.org/officeDocument/2006/relationships/officeDocument" Target="/ppt/presentation.xml" Id="R3534580e22f64f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793eda5452244a3"/>
  </p:sldMasterIdLst>
  <p:notesMasterIdLst>
    <p:notesMasterId xmlns:r="http://schemas.openxmlformats.org/officeDocument/2006/relationships" r:id="Rd42b67a2dfb04ce2"/>
  </p:notesMasterIdLst>
  <p:sldIdLst>
    <p:sldId xmlns:r="http://schemas.openxmlformats.org/officeDocument/2006/relationships" id="256" r:id="R87c8b4cb75bb4759"/>
    <p:sldId xmlns:r="http://schemas.openxmlformats.org/officeDocument/2006/relationships" id="257" r:id="Rdbcc15b8d3334050"/>
    <p:sldId xmlns:r="http://schemas.openxmlformats.org/officeDocument/2006/relationships" id="258" r:id="R51f77440d6ce4913"/>
    <p:sldId xmlns:r="http://schemas.openxmlformats.org/officeDocument/2006/relationships" id="259" r:id="R16dfe1fda6c84372"/>
    <p:sldId xmlns:r="http://schemas.openxmlformats.org/officeDocument/2006/relationships" id="260" r:id="R385f21d61ecc42f7"/>
    <p:sldId xmlns:r="http://schemas.openxmlformats.org/officeDocument/2006/relationships" id="261" r:id="R41fb71097c3c4f3a"/>
    <p:sldId xmlns:r="http://schemas.openxmlformats.org/officeDocument/2006/relationships" id="262" r:id="R91c89c4e85084f03"/>
    <p:sldId xmlns:r="http://schemas.openxmlformats.org/officeDocument/2006/relationships" id="263" r:id="Rf6cfc7f90be64ea9"/>
    <p:sldId xmlns:r="http://schemas.openxmlformats.org/officeDocument/2006/relationships" id="264" r:id="Rccf907e115234f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28807be00894f02" /><Relationship Type="http://schemas.openxmlformats.org/officeDocument/2006/relationships/slideMaster" Target="/ppt/slideMasters/slideMaster1.xml" Id="R0793eda5452244a3" /><Relationship Type="http://schemas.openxmlformats.org/officeDocument/2006/relationships/notesMaster" Target="/ppt/notesMasters/notesMaster1.xml" Id="Rd42b67a2dfb04ce2" /><Relationship Type="http://schemas.openxmlformats.org/officeDocument/2006/relationships/presProps" Target="/ppt/presProps.xml" Id="Ra1ef1a01f11e4a14" /><Relationship Type="http://schemas.openxmlformats.org/officeDocument/2006/relationships/tableStyles" Target="/ppt/tableStyles.xml" Id="R5bb072a883ce4ce4" /><Relationship Type="http://schemas.openxmlformats.org/officeDocument/2006/relationships/slide" Target="/ppt/slides/slide1.xml" Id="R87c8b4cb75bb4759" /><Relationship Type="http://schemas.openxmlformats.org/officeDocument/2006/relationships/slide" Target="/ppt/slides/slide2.xml" Id="Rdbcc15b8d3334050" /><Relationship Type="http://schemas.openxmlformats.org/officeDocument/2006/relationships/slide" Target="/ppt/slides/slide3.xml" Id="R51f77440d6ce4913" /><Relationship Type="http://schemas.openxmlformats.org/officeDocument/2006/relationships/slide" Target="/ppt/slides/slide4.xml" Id="R16dfe1fda6c84372" /><Relationship Type="http://schemas.openxmlformats.org/officeDocument/2006/relationships/slide" Target="/ppt/slides/slide5.xml" Id="R385f21d61ecc42f7" /><Relationship Type="http://schemas.openxmlformats.org/officeDocument/2006/relationships/slide" Target="/ppt/slides/slide6.xml" Id="R41fb71097c3c4f3a" /><Relationship Type="http://schemas.openxmlformats.org/officeDocument/2006/relationships/slide" Target="/ppt/slides/slide7.xml" Id="R91c89c4e85084f03" /><Relationship Type="http://schemas.openxmlformats.org/officeDocument/2006/relationships/slide" Target="/ppt/slides/slide8.xml" Id="Rf6cfc7f90be64ea9" /><Relationship Type="http://schemas.openxmlformats.org/officeDocument/2006/relationships/slide" Target="/ppt/slides/slide9.xml" Id="Rccf907e115234f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e3b463f167a43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d6dd10309b74e5b" /><Relationship Type="http://schemas.openxmlformats.org/officeDocument/2006/relationships/notesMaster" Target="/ppt/notesMasters/notesMaster1.xml" Id="R4ff2af61eeb64e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b1f41ad187740ae" /><Relationship Type="http://schemas.openxmlformats.org/officeDocument/2006/relationships/notesMaster" Target="/ppt/notesMasters/notesMaster1.xml" Id="R2e3dfd3907f147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74b0571ee3149c0" /><Relationship Type="http://schemas.openxmlformats.org/officeDocument/2006/relationships/notesMaster" Target="/ppt/notesMasters/notesMaster1.xml" Id="Rb535888d407f410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b60338da6e94fd8" /><Relationship Type="http://schemas.openxmlformats.org/officeDocument/2006/relationships/notesMaster" Target="/ppt/notesMasters/notesMaster1.xml" Id="R8ce74a7a65bb4d5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c05f9f68c44ae5" /><Relationship Type="http://schemas.openxmlformats.org/officeDocument/2006/relationships/notesMaster" Target="/ppt/notesMasters/notesMaster1.xml" Id="Re984bdb6023540c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b49d4b6f50432d" /><Relationship Type="http://schemas.openxmlformats.org/officeDocument/2006/relationships/notesMaster" Target="/ppt/notesMasters/notesMaster1.xml" Id="Rbfabf31162d546f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acbc532d5644b63" /><Relationship Type="http://schemas.openxmlformats.org/officeDocument/2006/relationships/notesMaster" Target="/ppt/notesMasters/notesMaster1.xml" Id="R847b11c13ecf4af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36c7131e73422c" /><Relationship Type="http://schemas.openxmlformats.org/officeDocument/2006/relationships/notesMaster" Target="/ppt/notesMasters/notesMaster1.xml" Id="R45bf07b54bbd4b3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9704bbf9734753" /><Relationship Type="http://schemas.openxmlformats.org/officeDocument/2006/relationships/notesMaster" Target="/ppt/notesMasters/notesMaster1.xml" Id="R9fff87fad9e442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EcoMil-New_FR orange.pdf, fourni par le client. Pages 1 à 3. Structure éditoriale inspirée de https://www.waigeo.fr/myperischool, consultée le 18 septembre 2026. Les fonctionnalités, chiffres et certifications de MyPérischool ne sont pas attribués à EcoMil.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EcoMil-New_FR orange.pdf, fourni par le client. Pages 3, 4, 7 et 8. Les accès et fonctions dépendent des rôles.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EcoMil-New_FR orange.pdf, fourni par le client. Pages 5 à 7. Aucun gain chiffré n’est affirmé.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EcoMil-New_FR orange.pdf, fourni par le client. Pages 5 et 6. Le NIP est présenté comme un identifiant personnel conservé durant le parcours scolaire.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EcoMil-New_FR orange.pdf, fourni par le client. Pages 4, 6, 7 et 8. La comptabilité est une fonction mobilisable selon les besoins.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EcoMil-New_FR orange.pdf, fourni par le client. Pages 7 et 8. Les SMS, communiqués et informations de suivi figurent dans la brochure.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EcoMil-New_FR orange.pdf, fourni par le client. Page 3. Accès par adresse e-mail et mot de passe, interfaces et fonctions selon les rôles. Aucune certification ni garantie de sécurité supplémentaire n’est affirmée.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Final(1).mp4, vidéo fournie par le client, durée 4 min 27 s. Image extraite à 01:00. Intertitres visibles : impact de l’utilisation de la plateforme, appréciation et suggestions. La transcription audio n’a pas été vérifiée. Présenter la vidéo originale séparément, elle n’est pas intégrée au PowerPoint.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: EcoMil-New_FR orange.pdf, fourni par le client. Pages 3 à 8. Invitation commerciale proposée, sans engagement de tarif ou de délai.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afc3616b94467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2f4674f68242a0" /><Relationship Type="http://schemas.openxmlformats.org/officeDocument/2006/relationships/slideLayout" Target="/ppt/slideLayouts/slideLayout1.xml" Id="R593aa52f07574b5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3aa52f07574b5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0d3686e2d64419" /><Relationship Type="http://schemas.openxmlformats.org/officeDocument/2006/relationships/notesSlide" Target="/ppt/notesSlides/notesSlide1.xml" Id="R99ecee4da41a4be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abbc0306704c86" /><Relationship Type="http://schemas.openxmlformats.org/officeDocument/2006/relationships/notesSlide" Target="/ppt/notesSlides/notesSlide2.xml" Id="R418662858f3243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c8287c93ed4622" /><Relationship Type="http://schemas.openxmlformats.org/officeDocument/2006/relationships/notesSlide" Target="/ppt/notesSlides/notesSlide3.xml" Id="Rd581b308fe3e428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994bce759f4547" /><Relationship Type="http://schemas.openxmlformats.org/officeDocument/2006/relationships/notesSlide" Target="/ppt/notesSlides/notesSlide4.xml" Id="R62fd954d8ff548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1306e9c7a64b4d" /><Relationship Type="http://schemas.openxmlformats.org/officeDocument/2006/relationships/notesSlide" Target="/ppt/notesSlides/notesSlide5.xml" Id="Rd482098752394c9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c5e9541f2d4047" /><Relationship Type="http://schemas.openxmlformats.org/officeDocument/2006/relationships/notesSlide" Target="/ppt/notesSlides/notesSlide6.xml" Id="Re06ffb4e0381419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6b441164fd4b90" /><Relationship Type="http://schemas.openxmlformats.org/officeDocument/2006/relationships/notesSlide" Target="/ppt/notesSlides/notesSlide7.xml" Id="Rb8c22bcb2536403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0267f510fe4da8" /><Relationship Type="http://schemas.openxmlformats.org/officeDocument/2006/relationships/image" Target="/ppt/media/image.jpeg" Id="R16a5fd5a21334feb" /><Relationship Type="http://schemas.openxmlformats.org/officeDocument/2006/relationships/notesSlide" Target="/ppt/notesSlides/notesSlide8.xml" Id="R581298a998334e6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2444ddf9a447ab" /><Relationship Type="http://schemas.openxmlformats.org/officeDocument/2006/relationships/notesSlide" Target="/ppt/notesSlides/notesSlide9.xml" Id="R9b75a218a4e84d9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2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D240D1-48A5-44A8-B676-5C35338C0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FAC7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AC70"/>
                </a:solidFill>
                <a:latin typeface="Bitstream Charter"/>
                <a:ea typeface="Bitstream Charter"/>
                <a:cs typeface="Bitstream Charter"/>
              </a:rPr>
              <a:t>EcoMil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FAD145-8262-469F-A193-1C2A136A5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0960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769FC9-0E5E-46A4-B28A-048585CE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10382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La gestion scolaire,</a:t>
            </a:r>
          </a:p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9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plus simple au quotidien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083D97-1583-4534-A0C2-63D8E133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052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F8D8C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F8D8C0"/>
                </a:solidFill>
                <a:latin typeface="Bitstream Charter"/>
                <a:ea typeface="Bitstream Charter"/>
                <a:cs typeface="Bitstream Charter"/>
              </a:rPr>
              <a:t>Une plateforme pour les écoles,</a:t>
            </a:r>
          </a:p>
          <a:p xmlns:a="http://schemas.openxmlformats.org/drawingml/2006/main">
            <a:pPr>
              <a:defRPr sz="2550" b="0">
                <a:solidFill>
                  <a:srgbClr val="F8D8C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F8D8C0"/>
                </a:solidFill>
                <a:latin typeface="Bitstream Charter"/>
                <a:ea typeface="Bitstream Charter"/>
                <a:cs typeface="Bitstream Charter"/>
              </a:rPr>
              <a:t>les enseignants et les familles.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3D3A6-0DE8-4724-AF92-B07897AB8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71500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École du Millénaire</a:t>
            </a:r>
          </a:p>
        </p:txBody>
      </p:sp>
    </p:spTree>
    <p:extLst>
      <p:ext uri="{BB962C8B-B14F-4D97-AF65-F5344CB8AC3E}">
        <p14:creationId xmlns:p14="http://schemas.microsoft.com/office/powerpoint/2010/main" val="15807887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CA7FE9-E048-49AE-8C70-F04420EF6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EcoMil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05B1A9-78CC-49FE-913C-737E7979D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0960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C44DAF-433B-463F-AD4E-5C4B18D90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668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Un même environnement pour votre école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7DAAC0-2870-4779-AF68-8BC3EB21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67000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97FA4B-25EE-4387-9C6F-4BA0AD9B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6670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L’administration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5C5EEF-B7D5-4D74-AAD7-202CEC8EF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6670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Inscriptions, dossiers des élèves, frais scolaires et statistiques.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3778BD-26AA-4158-A1EE-8C66274A3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71900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019224-FA17-462E-B6B1-D80E25E8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719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Les enseignants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5DE058-77B2-4012-BDFB-437D87CF3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7719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Cahier de cotes électronique, épreuves et calcul des résultats.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A2A0F4-16FC-4421-A5C5-5B5057C9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76800"/>
            <a:ext cx="714375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DDED95-8FA1-4B57-AB86-B94E651AC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876800"/>
            <a:ext cx="333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Les parents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1A0967-FD62-4BE6-A5D7-8E21CD480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8768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Résultats, communiqués et situation financière de leurs enfants.</a:t>
            </a:r>
          </a:p>
        </p:txBody>
      </p:sp>
    </p:spTree>
    <p:extLst>
      <p:ext uri="{BB962C8B-B14F-4D97-AF65-F5344CB8AC3E}">
        <p14:creationId xmlns:p14="http://schemas.microsoft.com/office/powerpoint/2010/main" val="10830211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9D41D-BCAB-4A9A-901D-62BECDCD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EcoMil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7D031F-4E1A-4281-A717-28D88BF38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0960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3B1C36A-1BCB-435A-AB4B-00B394D6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668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Des cotes aux bulletins scolaires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7FE781-3046-402C-BB66-BEC8ED305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67000"/>
            <a:ext cx="4857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Un suivi pédagogique</a:t>
            </a:r>
          </a:p>
          <a:p xmlns:a="http://schemas.openxmlformats.org/drawingml/2006/main">
            <a:pPr>
              <a:defRPr sz="36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centralisé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CCB7F4-7585-44C5-A045-3A7A7C14A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90800"/>
            <a:ext cx="5238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Les enseignants saisissent les cotes et suivent les épreuves dans le cahier électronique.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69801F-EE7A-446F-86C3-4F1B665B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143375"/>
            <a:ext cx="5238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EcoMil calcule les résultats et produit les bulletins scolaires.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05C26C-B7AF-4DBE-AA04-7A85FB783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410200"/>
            <a:ext cx="5238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Les copies des interrogations et des examens peuvent être numérisées.</a:t>
            </a:r>
          </a:p>
        </p:txBody>
      </p:sp>
    </p:spTree>
    <p:extLst>
      <p:ext uri="{BB962C8B-B14F-4D97-AF65-F5344CB8AC3E}">
        <p14:creationId xmlns:p14="http://schemas.microsoft.com/office/powerpoint/2010/main" val="11405050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9C714B-1B61-45B5-87BD-8EF3E54CC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EcoMil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3890AC-2FA0-40F1-8D1C-EE1FB9B9F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0960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22ED47-CD9E-4C4B-A564-1417BF73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668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Un dossier pour chaque élève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5DDD32-C344-4BAD-9CD9-63F8A3B35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71750"/>
            <a:ext cx="42862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8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8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NIP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3D15AD-EF0C-4C57-82A4-F88408EE6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095750"/>
            <a:ext cx="4667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Numéro d’identification</a:t>
            </a:r>
          </a:p>
          <a:p xmlns:a="http://schemas.openxmlformats.org/drawingml/2006/main">
            <a:pPr>
              <a:defRPr sz="24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personnel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9F730E-38DD-47EA-82B6-C41F49448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476500"/>
            <a:ext cx="5524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Identité de l’élève et coordonnées des parents ou tuteurs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65DBB9-6C0F-4103-ABC6-13C69CEFB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619500"/>
            <a:ext cx="5524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Affectation dans une classe et école de provenance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70DC9A-1BF6-4154-B0C0-55C773842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762500"/>
            <a:ext cx="5524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Parcours scolaire, résultats et copies des bulletins</a:t>
            </a:r>
          </a:p>
        </p:txBody>
      </p:sp>
    </p:spTree>
    <p:extLst>
      <p:ext uri="{BB962C8B-B14F-4D97-AF65-F5344CB8AC3E}">
        <p14:creationId xmlns:p14="http://schemas.microsoft.com/office/powerpoint/2010/main" val="7061768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1E0752-2A88-43A3-8F88-BE388761E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EcoMil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B8D413-CAC2-4257-B3DC-EE93FD31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0960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70299-D2F0-4A07-ADD0-34D8CEEF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668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Une vue claire sur les frais scolaires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45BA11-8381-43CC-9ED9-87B4F4608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4857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Pour l’école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F1978C-3EF6-4141-B15E-68BFBBDE4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381375"/>
            <a:ext cx="48577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Consulter les frais payés et dus.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Suivre la situation financière de chaque élève.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Gérer la comptabilité selon les besoins.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0AF462-2BFE-40D2-9D30-548BE0540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19375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62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Pour les familles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0C1B4C-750F-4387-A45F-8AAB296F9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381375"/>
            <a:ext cx="4762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Consulter le détail des frais de chaque enfant.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Retrouver une vue globale des frais des enfants sous leur tutelle.</a:t>
            </a:r>
          </a:p>
        </p:txBody>
      </p:sp>
    </p:spTree>
    <p:extLst>
      <p:ext uri="{BB962C8B-B14F-4D97-AF65-F5344CB8AC3E}">
        <p14:creationId xmlns:p14="http://schemas.microsoft.com/office/powerpoint/2010/main" val="13085015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CFA41E-B3C9-4CAC-BE07-B74BC85BC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EcoMil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0069A7-5E7D-49B2-A702-0959E0000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0960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05CA10-3715-4F30-8189-60E22E8EC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668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Des parents mieux informés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3B5FD7-CA16-457A-BCE1-071C4ECB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28875"/>
            <a:ext cx="4953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Le suivi scolaire</a:t>
            </a:r>
          </a:p>
          <a:p xmlns:a="http://schemas.openxmlformats.org/drawingml/2006/main">
            <a:pPr>
              <a:defRPr sz="36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se prolonge à la maison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69714C-FA07-42BD-B01D-079614970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571750"/>
            <a:ext cx="5048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Résultats et évolution des points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E7034A-C6A8-4B1F-AE62-666E856E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448050"/>
            <a:ext cx="5048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Devoirs et travaux pratiques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F725F7-0649-4FF5-B8DF-5A0CFB54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324350"/>
            <a:ext cx="5048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Présences, retards et discipline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EE6A4E-2640-4444-ADAF-4E71606E1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200650"/>
            <a:ext cx="5048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Communiqués et messages SMS</a:t>
            </a:r>
          </a:p>
        </p:txBody>
      </p:sp>
    </p:spTree>
    <p:extLst>
      <p:ext uri="{BB962C8B-B14F-4D97-AF65-F5344CB8AC3E}">
        <p14:creationId xmlns:p14="http://schemas.microsoft.com/office/powerpoint/2010/main" val="18288509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72C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1E28A-D95F-41FF-A290-240C33987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FAC7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FFAC70"/>
                </a:solidFill>
                <a:latin typeface="Bitstream Charter"/>
                <a:ea typeface="Bitstream Charter"/>
                <a:cs typeface="Bitstream Charter"/>
              </a:rPr>
              <a:t>EcoMil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15EE94-EA4B-4517-BDEC-6B091D8C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0960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B319E6-3EF9-4882-9921-4DCF3DEAD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668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Des accès adaptés aux responsabilités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6F9967-7BA0-4A49-91FB-0198729FD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67000"/>
            <a:ext cx="1066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Chaque utilisateur accède aux informations</a:t>
            </a:r>
          </a:p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2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prévues pour son rôle.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E92325-1142-4CBA-8B17-1DEAFCC90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29125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8D8C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0">
                <a:solidFill>
                  <a:srgbClr val="F8D8C0"/>
                </a:solidFill>
                <a:latin typeface="Bitstream Charter"/>
                <a:ea typeface="Bitstream Charter"/>
                <a:cs typeface="Bitstream Charter"/>
              </a:rPr>
              <a:t>Connexion par adresse e-mail et mot de passe.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B31934-44B1-4C9C-9D4A-C06F32A6F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05425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8D8C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0">
                <a:solidFill>
                  <a:srgbClr val="F8D8C0"/>
                </a:solidFill>
                <a:latin typeface="Bitstream Charter"/>
                <a:ea typeface="Bitstream Charter"/>
                <a:cs typeface="Bitstream Charter"/>
              </a:rPr>
              <a:t>Un fonctionnement en ligne pour les échanges entre acteurs.</a:t>
            </a:r>
          </a:p>
        </p:txBody>
      </p:sp>
    </p:spTree>
    <p:extLst>
      <p:ext uri="{BB962C8B-B14F-4D97-AF65-F5344CB8AC3E}">
        <p14:creationId xmlns:p14="http://schemas.microsoft.com/office/powerpoint/2010/main" val="57093504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A6E40E-0402-4F22-8349-4E843D653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EcoMil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EE30A0-F5DA-43A2-B8AA-18BA0672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0960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85CD4B-9419-4015-86B6-854717FD2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668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Le retour d’expérience en vidéo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a5fd5a21334feb"/>
          <a:stretch xmlns:a="http://schemas.openxmlformats.org/drawingml/2006/main"/>
        </p:blipFill>
        <p:spPr>
          <a:xfrm xmlns:a="http://schemas.openxmlformats.org/drawingml/2006/main">
            <a:off x="666750" y="2543175"/>
            <a:ext cx="6858000" cy="3857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6AC381-95CD-42FC-B11E-65B2ED08E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14625"/>
            <a:ext cx="3381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L’utilisation</a:t>
            </a:r>
          </a:p>
          <a:p xmlns:a="http://schemas.openxmlformats.org/drawingml/2006/main">
            <a:pPr>
              <a:defRPr sz="285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au quotidien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CBFE5A-B6EA-4C23-8F10-48517ABEB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95750"/>
            <a:ext cx="33813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Impact de la plateforme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Appréciation et suggestions</a:t>
            </a:r>
          </a:p>
        </p:txBody>
      </p:sp>
    </p:spTree>
    <p:extLst>
      <p:ext uri="{BB962C8B-B14F-4D97-AF65-F5344CB8AC3E}">
        <p14:creationId xmlns:p14="http://schemas.microsoft.com/office/powerpoint/2010/main" val="138206828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C70E31-3D3C-4CDF-9BB4-3EBE1331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EcoMil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606C30-9849-4180-AD69-31824A80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096000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6B6110-CD17-4F15-B595-D7A20604C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66800"/>
            <a:ext cx="1085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600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EcoMil pour votre établissement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EE0A8C-C390-480E-BF84-D8069A0F3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524125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12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12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Une démonstration centrée</a:t>
            </a:r>
          </a:p>
          <a:p xmlns:a="http://schemas.openxmlformats.org/drawingml/2006/main">
            <a:pPr>
              <a:defRPr sz="412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125" b="1">
                <a:solidFill>
                  <a:srgbClr val="DC621E"/>
                </a:solidFill>
                <a:latin typeface="Bitstream Charter"/>
                <a:ea typeface="Bitstream Charter"/>
                <a:cs typeface="Bitstream Charter"/>
              </a:rPr>
              <a:t>sur vos besoins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A85F16-C2BD-4BB2-9E5D-BAD022124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33875"/>
            <a:ext cx="1047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0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Gestion pédagogique, administration et relation avec les familles.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921A82-D34C-45A3-8662-9F3716067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743575"/>
            <a:ext cx="857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72C36"/>
                </a:solidFill>
                <a:latin typeface="Bitstream Charter"/>
                <a:ea typeface="Bitstream Charter"/>
                <a:cs typeface="Bitstream Charter"/>
              </a:rPr>
              <a:t>École du Millénaire</a:t>
            </a:r>
          </a:p>
        </p:txBody>
      </p:sp>
    </p:spTree>
    <p:extLst>
      <p:ext uri="{BB962C8B-B14F-4D97-AF65-F5344CB8AC3E}">
        <p14:creationId xmlns:p14="http://schemas.microsoft.com/office/powerpoint/2010/main" val="8297836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2026-09-18T20:56:16.3500000Z</dcterms:created>
  <dcterms:modified xsi:type="dcterms:W3CDTF">2026-09-18T20:56:16.3500000Z</dcterms:modified>
</coreProperties>
</file>